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70" r:id="rId4"/>
    <p:sldId id="271" r:id="rId5"/>
    <p:sldId id="272" r:id="rId6"/>
    <p:sldId id="273" r:id="rId7"/>
    <p:sldId id="269" r:id="rId8"/>
    <p:sldId id="268" r:id="rId9"/>
    <p:sldId id="267" r:id="rId10"/>
    <p:sldId id="265" r:id="rId11"/>
    <p:sldId id="266" r:id="rId12"/>
    <p:sldId id="264" r:id="rId13"/>
    <p:sldId id="263" r:id="rId14"/>
    <p:sldId id="262" r:id="rId15"/>
    <p:sldId id="26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25821-54CF-4468-97DD-C67C30905FD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414510-FA03-43D3-A6D7-CA8D70BDC211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hr-HR" dirty="0"/>
            <a:t>Koje su uloge kostura u našemu tijelu?</a:t>
          </a:r>
        </a:p>
      </dgm:t>
    </dgm:pt>
    <dgm:pt modelId="{32A79DF4-9E99-458C-B459-5CE208ABEAD2}" type="parTrans" cxnId="{76304535-22BD-47EC-A402-FEAAC7318C70}">
      <dgm:prSet/>
      <dgm:spPr/>
      <dgm:t>
        <a:bodyPr/>
        <a:lstStyle/>
        <a:p>
          <a:endParaRPr lang="hr-HR"/>
        </a:p>
      </dgm:t>
    </dgm:pt>
    <dgm:pt modelId="{1F7EF4AB-03CA-488B-8699-90966B4F7DAA}" type="sibTrans" cxnId="{76304535-22BD-47EC-A402-FEAAC7318C70}">
      <dgm:prSet/>
      <dgm:spPr>
        <a:ln>
          <a:solidFill>
            <a:srgbClr val="FF0000"/>
          </a:solidFill>
        </a:ln>
      </dgm:spPr>
      <dgm:t>
        <a:bodyPr/>
        <a:lstStyle/>
        <a:p>
          <a:endParaRPr lang="hr-HR"/>
        </a:p>
      </dgm:t>
    </dgm:pt>
    <dgm:pt modelId="{FDB5B66B-14F6-44F9-B92B-97CF76D345C7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dirty="0"/>
            <a:t>Od kojih je skupina kostiju građen naš kostur?</a:t>
          </a:r>
        </a:p>
      </dgm:t>
    </dgm:pt>
    <dgm:pt modelId="{F5F8BAD5-5C00-4147-B360-151A6F918F9E}" type="parTrans" cxnId="{39310691-31BA-42FE-924B-1D1C465A2BF3}">
      <dgm:prSet/>
      <dgm:spPr/>
      <dgm:t>
        <a:bodyPr/>
        <a:lstStyle/>
        <a:p>
          <a:endParaRPr lang="hr-HR"/>
        </a:p>
      </dgm:t>
    </dgm:pt>
    <dgm:pt modelId="{623BE1B5-020D-4E27-A130-3AC6115F488B}" type="sibTrans" cxnId="{39310691-31BA-42FE-924B-1D1C465A2BF3}">
      <dgm:prSet/>
      <dgm:spPr/>
      <dgm:t>
        <a:bodyPr/>
        <a:lstStyle/>
        <a:p>
          <a:endParaRPr lang="hr-HR"/>
        </a:p>
      </dgm:t>
    </dgm:pt>
    <dgm:pt modelId="{6424AFF7-A262-4E84-A3FA-1700106B388F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Na primjeru objasni moguće veze među kostima.</a:t>
          </a:r>
        </a:p>
      </dgm:t>
    </dgm:pt>
    <dgm:pt modelId="{66B2276F-6D88-4689-800E-ADA3BFB33A38}" type="parTrans" cxnId="{3C12E68C-854A-4523-BA6C-81CB9F68137B}">
      <dgm:prSet/>
      <dgm:spPr/>
      <dgm:t>
        <a:bodyPr/>
        <a:lstStyle/>
        <a:p>
          <a:endParaRPr lang="hr-HR"/>
        </a:p>
      </dgm:t>
    </dgm:pt>
    <dgm:pt modelId="{B78F5A7F-121E-45A3-AB77-FBEC185C876E}" type="sibTrans" cxnId="{3C12E68C-854A-4523-BA6C-81CB9F68137B}">
      <dgm:prSet/>
      <dgm:spPr/>
      <dgm:t>
        <a:bodyPr/>
        <a:lstStyle/>
        <a:p>
          <a:endParaRPr lang="hr-HR"/>
        </a:p>
      </dgm:t>
    </dgm:pt>
    <dgm:pt modelId="{F174DE16-690D-4B97-AE8C-EEC6836BBAA8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Obrazloži zašto je bitno da mišići rade u paru.</a:t>
          </a:r>
        </a:p>
      </dgm:t>
    </dgm:pt>
    <dgm:pt modelId="{3217B39C-F9A2-451C-AE92-83CD6EDEE753}" type="parTrans" cxnId="{9136B13C-E545-42C9-8138-6A59E8AF398B}">
      <dgm:prSet/>
      <dgm:spPr/>
      <dgm:t>
        <a:bodyPr/>
        <a:lstStyle/>
        <a:p>
          <a:endParaRPr lang="hr-HR"/>
        </a:p>
      </dgm:t>
    </dgm:pt>
    <dgm:pt modelId="{C7F6B34E-FEB3-4103-9E67-9125D69C46B6}" type="sibTrans" cxnId="{9136B13C-E545-42C9-8138-6A59E8AF398B}">
      <dgm:prSet/>
      <dgm:spPr/>
      <dgm:t>
        <a:bodyPr/>
        <a:lstStyle/>
        <a:p>
          <a:endParaRPr lang="hr-HR"/>
        </a:p>
      </dgm:t>
    </dgm:pt>
    <dgm:pt modelId="{80096462-944D-429B-922D-AEF710B19953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Obrazloži razliku u radu mišića pri aerobnome i anaerobnome disanju</a:t>
          </a:r>
          <a:r>
            <a:rPr lang="hr-HR" dirty="0"/>
            <a:t>.</a:t>
          </a:r>
        </a:p>
      </dgm:t>
    </dgm:pt>
    <dgm:pt modelId="{D6F66434-20BA-4CCC-B699-D462CC9B27F5}" type="parTrans" cxnId="{9EDA536E-DF5F-4B73-BCD0-25A548BC2374}">
      <dgm:prSet/>
      <dgm:spPr/>
      <dgm:t>
        <a:bodyPr/>
        <a:lstStyle/>
        <a:p>
          <a:endParaRPr lang="hr-HR"/>
        </a:p>
      </dgm:t>
    </dgm:pt>
    <dgm:pt modelId="{3E808A95-07ED-4188-8DD7-7D63514DD557}" type="sibTrans" cxnId="{9EDA536E-DF5F-4B73-BCD0-25A548BC2374}">
      <dgm:prSet/>
      <dgm:spPr/>
      <dgm:t>
        <a:bodyPr/>
        <a:lstStyle/>
        <a:p>
          <a:endParaRPr lang="hr-HR"/>
        </a:p>
      </dgm:t>
    </dgm:pt>
    <dgm:pt modelId="{F216D68D-5BC8-42A0-9534-1C6C8002AB5F}" type="pres">
      <dgm:prSet presAssocID="{76125821-54CF-4468-97DD-C67C30905FDE}" presName="Name0" presStyleCnt="0">
        <dgm:presLayoutVars>
          <dgm:dir/>
          <dgm:resizeHandles val="exact"/>
        </dgm:presLayoutVars>
      </dgm:prSet>
      <dgm:spPr/>
    </dgm:pt>
    <dgm:pt modelId="{CFE8317A-CB7A-4D87-B29B-29B5C809523E}" type="pres">
      <dgm:prSet presAssocID="{76125821-54CF-4468-97DD-C67C30905FDE}" presName="cycle" presStyleCnt="0"/>
      <dgm:spPr/>
    </dgm:pt>
    <dgm:pt modelId="{621DD08B-1AA9-4C7D-B47C-0BC25CD9476F}" type="pres">
      <dgm:prSet presAssocID="{6D414510-FA03-43D3-A6D7-CA8D70BDC211}" presName="nodeFirstNode" presStyleLbl="node1" presStyleIdx="0" presStyleCnt="5">
        <dgm:presLayoutVars>
          <dgm:bulletEnabled val="1"/>
        </dgm:presLayoutVars>
      </dgm:prSet>
      <dgm:spPr/>
    </dgm:pt>
    <dgm:pt modelId="{AE61ED9B-EBFD-40E5-BD10-FA6E5A135D2B}" type="pres">
      <dgm:prSet presAssocID="{1F7EF4AB-03CA-488B-8699-90966B4F7DAA}" presName="sibTransFirstNode" presStyleLbl="bgShp" presStyleIdx="0" presStyleCnt="1"/>
      <dgm:spPr/>
    </dgm:pt>
    <dgm:pt modelId="{B3242F34-3C94-43B2-9C30-37BE823FE1BA}" type="pres">
      <dgm:prSet presAssocID="{FDB5B66B-14F6-44F9-B92B-97CF76D345C7}" presName="nodeFollowingNodes" presStyleLbl="node1" presStyleIdx="1" presStyleCnt="5">
        <dgm:presLayoutVars>
          <dgm:bulletEnabled val="1"/>
        </dgm:presLayoutVars>
      </dgm:prSet>
      <dgm:spPr/>
    </dgm:pt>
    <dgm:pt modelId="{D82CC5AE-32C5-4B7E-AD13-C5FC06D220FF}" type="pres">
      <dgm:prSet presAssocID="{6424AFF7-A262-4E84-A3FA-1700106B388F}" presName="nodeFollowingNodes" presStyleLbl="node1" presStyleIdx="2" presStyleCnt="5">
        <dgm:presLayoutVars>
          <dgm:bulletEnabled val="1"/>
        </dgm:presLayoutVars>
      </dgm:prSet>
      <dgm:spPr/>
    </dgm:pt>
    <dgm:pt modelId="{C16EE501-6387-46AD-B2C5-0EE6287152D3}" type="pres">
      <dgm:prSet presAssocID="{F174DE16-690D-4B97-AE8C-EEC6836BBAA8}" presName="nodeFollowingNodes" presStyleLbl="node1" presStyleIdx="3" presStyleCnt="5">
        <dgm:presLayoutVars>
          <dgm:bulletEnabled val="1"/>
        </dgm:presLayoutVars>
      </dgm:prSet>
      <dgm:spPr/>
    </dgm:pt>
    <dgm:pt modelId="{2E16CA94-6A5C-4CED-846C-2FAD061CAD15}" type="pres">
      <dgm:prSet presAssocID="{80096462-944D-429B-922D-AEF710B1995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A30E10E-F61A-4838-9156-2A0D278C9EBF}" type="presOf" srcId="{1F7EF4AB-03CA-488B-8699-90966B4F7DAA}" destId="{AE61ED9B-EBFD-40E5-BD10-FA6E5A135D2B}" srcOrd="0" destOrd="0" presId="urn:microsoft.com/office/officeart/2005/8/layout/cycle3"/>
    <dgm:cxn modelId="{3CEF2618-259F-4B5A-ABBB-EC792CEB3375}" type="presOf" srcId="{76125821-54CF-4468-97DD-C67C30905FDE}" destId="{F216D68D-5BC8-42A0-9534-1C6C8002AB5F}" srcOrd="0" destOrd="0" presId="urn:microsoft.com/office/officeart/2005/8/layout/cycle3"/>
    <dgm:cxn modelId="{53C3BA22-793A-4974-926D-B0183EE24C5A}" type="presOf" srcId="{80096462-944D-429B-922D-AEF710B19953}" destId="{2E16CA94-6A5C-4CED-846C-2FAD061CAD15}" srcOrd="0" destOrd="0" presId="urn:microsoft.com/office/officeart/2005/8/layout/cycle3"/>
    <dgm:cxn modelId="{F957D82F-FAC3-4AAA-B851-17117F49A8EF}" type="presOf" srcId="{FDB5B66B-14F6-44F9-B92B-97CF76D345C7}" destId="{B3242F34-3C94-43B2-9C30-37BE823FE1BA}" srcOrd="0" destOrd="0" presId="urn:microsoft.com/office/officeart/2005/8/layout/cycle3"/>
    <dgm:cxn modelId="{76304535-22BD-47EC-A402-FEAAC7318C70}" srcId="{76125821-54CF-4468-97DD-C67C30905FDE}" destId="{6D414510-FA03-43D3-A6D7-CA8D70BDC211}" srcOrd="0" destOrd="0" parTransId="{32A79DF4-9E99-458C-B459-5CE208ABEAD2}" sibTransId="{1F7EF4AB-03CA-488B-8699-90966B4F7DAA}"/>
    <dgm:cxn modelId="{9136B13C-E545-42C9-8138-6A59E8AF398B}" srcId="{76125821-54CF-4468-97DD-C67C30905FDE}" destId="{F174DE16-690D-4B97-AE8C-EEC6836BBAA8}" srcOrd="3" destOrd="0" parTransId="{3217B39C-F9A2-451C-AE92-83CD6EDEE753}" sibTransId="{C7F6B34E-FEB3-4103-9E67-9125D69C46B6}"/>
    <dgm:cxn modelId="{9EDA536E-DF5F-4B73-BCD0-25A548BC2374}" srcId="{76125821-54CF-4468-97DD-C67C30905FDE}" destId="{80096462-944D-429B-922D-AEF710B19953}" srcOrd="4" destOrd="0" parTransId="{D6F66434-20BA-4CCC-B699-D462CC9B27F5}" sibTransId="{3E808A95-07ED-4188-8DD7-7D63514DD557}"/>
    <dgm:cxn modelId="{8BC1C788-6746-4DAE-9FD0-9C82FCD96883}" type="presOf" srcId="{6D414510-FA03-43D3-A6D7-CA8D70BDC211}" destId="{621DD08B-1AA9-4C7D-B47C-0BC25CD9476F}" srcOrd="0" destOrd="0" presId="urn:microsoft.com/office/officeart/2005/8/layout/cycle3"/>
    <dgm:cxn modelId="{3C12E68C-854A-4523-BA6C-81CB9F68137B}" srcId="{76125821-54CF-4468-97DD-C67C30905FDE}" destId="{6424AFF7-A262-4E84-A3FA-1700106B388F}" srcOrd="2" destOrd="0" parTransId="{66B2276F-6D88-4689-800E-ADA3BFB33A38}" sibTransId="{B78F5A7F-121E-45A3-AB77-FBEC185C876E}"/>
    <dgm:cxn modelId="{39310691-31BA-42FE-924B-1D1C465A2BF3}" srcId="{76125821-54CF-4468-97DD-C67C30905FDE}" destId="{FDB5B66B-14F6-44F9-B92B-97CF76D345C7}" srcOrd="1" destOrd="0" parTransId="{F5F8BAD5-5C00-4147-B360-151A6F918F9E}" sibTransId="{623BE1B5-020D-4E27-A130-3AC6115F488B}"/>
    <dgm:cxn modelId="{F0128AC4-D9AC-4833-934F-33AFAAFD8C90}" type="presOf" srcId="{F174DE16-690D-4B97-AE8C-EEC6836BBAA8}" destId="{C16EE501-6387-46AD-B2C5-0EE6287152D3}" srcOrd="0" destOrd="0" presId="urn:microsoft.com/office/officeart/2005/8/layout/cycle3"/>
    <dgm:cxn modelId="{C27510DF-9CD4-468B-91CE-C8522300094E}" type="presOf" srcId="{6424AFF7-A262-4E84-A3FA-1700106B388F}" destId="{D82CC5AE-32C5-4B7E-AD13-C5FC06D220FF}" srcOrd="0" destOrd="0" presId="urn:microsoft.com/office/officeart/2005/8/layout/cycle3"/>
    <dgm:cxn modelId="{C773402C-E639-402F-9434-02B4D5901BAA}" type="presParOf" srcId="{F216D68D-5BC8-42A0-9534-1C6C8002AB5F}" destId="{CFE8317A-CB7A-4D87-B29B-29B5C809523E}" srcOrd="0" destOrd="0" presId="urn:microsoft.com/office/officeart/2005/8/layout/cycle3"/>
    <dgm:cxn modelId="{B89B9969-8C20-449F-95F1-FD22327C24BA}" type="presParOf" srcId="{CFE8317A-CB7A-4D87-B29B-29B5C809523E}" destId="{621DD08B-1AA9-4C7D-B47C-0BC25CD9476F}" srcOrd="0" destOrd="0" presId="urn:microsoft.com/office/officeart/2005/8/layout/cycle3"/>
    <dgm:cxn modelId="{FE298FC4-E8AB-4035-82B2-1388D588D278}" type="presParOf" srcId="{CFE8317A-CB7A-4D87-B29B-29B5C809523E}" destId="{AE61ED9B-EBFD-40E5-BD10-FA6E5A135D2B}" srcOrd="1" destOrd="0" presId="urn:microsoft.com/office/officeart/2005/8/layout/cycle3"/>
    <dgm:cxn modelId="{A3CA4AF3-CAFE-470E-900F-7027635947A4}" type="presParOf" srcId="{CFE8317A-CB7A-4D87-B29B-29B5C809523E}" destId="{B3242F34-3C94-43B2-9C30-37BE823FE1BA}" srcOrd="2" destOrd="0" presId="urn:microsoft.com/office/officeart/2005/8/layout/cycle3"/>
    <dgm:cxn modelId="{498AACD5-8FF1-4AE1-A1B5-3FD921B7FABF}" type="presParOf" srcId="{CFE8317A-CB7A-4D87-B29B-29B5C809523E}" destId="{D82CC5AE-32C5-4B7E-AD13-C5FC06D220FF}" srcOrd="3" destOrd="0" presId="urn:microsoft.com/office/officeart/2005/8/layout/cycle3"/>
    <dgm:cxn modelId="{6FB45B3B-BD39-4722-BFE7-AE51A4687CC3}" type="presParOf" srcId="{CFE8317A-CB7A-4D87-B29B-29B5C809523E}" destId="{C16EE501-6387-46AD-B2C5-0EE6287152D3}" srcOrd="4" destOrd="0" presId="urn:microsoft.com/office/officeart/2005/8/layout/cycle3"/>
    <dgm:cxn modelId="{F56D8B2E-2470-45A7-8F15-831E2859DBAF}" type="presParOf" srcId="{CFE8317A-CB7A-4D87-B29B-29B5C809523E}" destId="{2E16CA94-6A5C-4CED-846C-2FAD061CAD1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1ED9B-EBFD-40E5-BD10-FA6E5A135D2B}">
      <dsp:nvSpPr>
        <dsp:cNvPr id="0" name=""/>
        <dsp:cNvSpPr/>
      </dsp:nvSpPr>
      <dsp:spPr>
        <a:xfrm>
          <a:off x="942266" y="-28015"/>
          <a:ext cx="4803649" cy="4803649"/>
        </a:xfrm>
        <a:prstGeom prst="circularArrow">
          <a:avLst>
            <a:gd name="adj1" fmla="val 5544"/>
            <a:gd name="adj2" fmla="val 330680"/>
            <a:gd name="adj3" fmla="val 13798721"/>
            <a:gd name="adj4" fmla="val 1737210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DD08B-1AA9-4C7D-B47C-0BC25CD9476F}">
      <dsp:nvSpPr>
        <dsp:cNvPr id="0" name=""/>
        <dsp:cNvSpPr/>
      </dsp:nvSpPr>
      <dsp:spPr>
        <a:xfrm>
          <a:off x="2230482" y="829"/>
          <a:ext cx="2227216" cy="111360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Koje su uloge kostura u našemu tijelu?</a:t>
          </a:r>
        </a:p>
      </dsp:txBody>
      <dsp:txXfrm>
        <a:off x="2284844" y="55191"/>
        <a:ext cx="2118492" cy="1004884"/>
      </dsp:txXfrm>
    </dsp:sp>
    <dsp:sp modelId="{B3242F34-3C94-43B2-9C30-37BE823FE1BA}">
      <dsp:nvSpPr>
        <dsp:cNvPr id="0" name=""/>
        <dsp:cNvSpPr/>
      </dsp:nvSpPr>
      <dsp:spPr>
        <a:xfrm>
          <a:off x="4178688" y="1416283"/>
          <a:ext cx="2227216" cy="111360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Od kojih je skupina kostiju građen naš kostur?</a:t>
          </a:r>
        </a:p>
      </dsp:txBody>
      <dsp:txXfrm>
        <a:off x="4233050" y="1470645"/>
        <a:ext cx="2118492" cy="1004884"/>
      </dsp:txXfrm>
    </dsp:sp>
    <dsp:sp modelId="{D82CC5AE-32C5-4B7E-AD13-C5FC06D220FF}">
      <dsp:nvSpPr>
        <dsp:cNvPr id="0" name=""/>
        <dsp:cNvSpPr/>
      </dsp:nvSpPr>
      <dsp:spPr>
        <a:xfrm>
          <a:off x="3434539" y="3706537"/>
          <a:ext cx="2227216" cy="111360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Na primjeru objasni moguće veze među kostima.</a:t>
          </a:r>
        </a:p>
      </dsp:txBody>
      <dsp:txXfrm>
        <a:off x="3488901" y="3760899"/>
        <a:ext cx="2118492" cy="1004884"/>
      </dsp:txXfrm>
    </dsp:sp>
    <dsp:sp modelId="{C16EE501-6387-46AD-B2C5-0EE6287152D3}">
      <dsp:nvSpPr>
        <dsp:cNvPr id="0" name=""/>
        <dsp:cNvSpPr/>
      </dsp:nvSpPr>
      <dsp:spPr>
        <a:xfrm>
          <a:off x="1026425" y="3706537"/>
          <a:ext cx="2227216" cy="111360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Obrazloži zašto je bitno da mišići rade u paru.</a:t>
          </a:r>
        </a:p>
      </dsp:txBody>
      <dsp:txXfrm>
        <a:off x="1080787" y="3760899"/>
        <a:ext cx="2118492" cy="1004884"/>
      </dsp:txXfrm>
    </dsp:sp>
    <dsp:sp modelId="{2E16CA94-6A5C-4CED-846C-2FAD061CAD15}">
      <dsp:nvSpPr>
        <dsp:cNvPr id="0" name=""/>
        <dsp:cNvSpPr/>
      </dsp:nvSpPr>
      <dsp:spPr>
        <a:xfrm>
          <a:off x="282276" y="1416283"/>
          <a:ext cx="2227216" cy="111360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Obrazloži razliku u radu mišića pri aerobnome i anaerobnome disanju</a:t>
          </a:r>
          <a:r>
            <a:rPr lang="hr-HR" sz="1600" kern="1200" dirty="0"/>
            <a:t>.</a:t>
          </a:r>
        </a:p>
      </dsp:txBody>
      <dsp:txXfrm>
        <a:off x="336638" y="1470645"/>
        <a:ext cx="2118492" cy="1004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5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6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0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0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2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1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30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3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96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1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4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0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2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1394" y="1530036"/>
            <a:ext cx="6237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/>
              <a:t>KRETANJE ŽIVIH BIĆA</a:t>
            </a:r>
          </a:p>
          <a:p>
            <a:pPr algn="ctr"/>
            <a:r>
              <a:rPr lang="hr-HR" sz="5400" dirty="0"/>
              <a:t>Kretanje čovjeka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706577" y="3521882"/>
            <a:ext cx="5667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hr-HR" dirty="0"/>
              <a:t>Čemu služi kostur i kako je građen?</a:t>
            </a:r>
          </a:p>
          <a:p>
            <a:pPr marL="342900" indent="-342900" algn="ctr">
              <a:buAutoNum type="arabicPeriod"/>
            </a:pPr>
            <a:r>
              <a:rPr lang="hr-HR" dirty="0"/>
              <a:t>Kako su kosti međusobno povezane?</a:t>
            </a:r>
          </a:p>
          <a:p>
            <a:pPr marL="342900" indent="-342900" algn="ctr">
              <a:buAutoNum type="arabicPeriod"/>
            </a:pPr>
            <a:r>
              <a:rPr lang="hr-HR" dirty="0"/>
              <a:t>Sastav kosti</a:t>
            </a:r>
          </a:p>
          <a:p>
            <a:pPr marL="342900" indent="-342900" algn="ctr">
              <a:buAutoNum type="arabicPeriod"/>
            </a:pPr>
            <a:r>
              <a:rPr lang="hr-HR" dirty="0"/>
              <a:t>Mišići i pokret</a:t>
            </a:r>
          </a:p>
          <a:p>
            <a:pPr marL="342900" indent="-342900" algn="ctr">
              <a:buAutoNum type="arabicPeriod"/>
            </a:pPr>
            <a:r>
              <a:rPr lang="hr-HR" dirty="0"/>
              <a:t>Što je mišićima potrebno za rad?</a:t>
            </a:r>
          </a:p>
          <a:p>
            <a:pPr marL="342900" indent="-342900" algn="ctr">
              <a:buAutoNum type="arabicPeriod"/>
            </a:pPr>
            <a:r>
              <a:rPr lang="hr-HR" dirty="0"/>
              <a:t>Kako upravljati radom mišića?</a:t>
            </a:r>
          </a:p>
          <a:p>
            <a:pPr marL="342900" indent="-342900" algn="ctr">
              <a:buAutoNum type="arabicPeriod"/>
            </a:pPr>
            <a:r>
              <a:rPr lang="hr-HR" dirty="0"/>
              <a:t>Kako sačuvati zdravlje sustava organa za kretanje?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B5916E4-1757-40D9-90EE-D8533CE32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7" y="1035162"/>
            <a:ext cx="6056768" cy="5173827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942784" y="55532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dirty="0">
                <a:solidFill>
                  <a:srgbClr val="333333"/>
                </a:solidFill>
                <a:latin typeface="Bitter"/>
              </a:rPr>
              <a:t>Život je poput vožnje biciklom. Da biste održali ravnotežu, morate se stalno kretati.</a:t>
            </a:r>
          </a:p>
          <a:p>
            <a:r>
              <a:rPr lang="hr-HR" sz="1600" i="1" dirty="0">
                <a:solidFill>
                  <a:srgbClr val="333333"/>
                </a:solidFill>
                <a:latin typeface="Bitter"/>
              </a:rPr>
              <a:t>                                            Albert Einstein</a:t>
            </a: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val="36451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65BA9-20DB-4E81-BB34-005AD5948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059"/>
            <a:ext cx="6688670" cy="2810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55" y="548090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GRAĐA MIŠIĆA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3564" y="5102452"/>
            <a:ext cx="49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b="1" dirty="0"/>
              <a:t>vretenastoga</a:t>
            </a:r>
            <a:r>
              <a:rPr lang="hr-HR" dirty="0"/>
              <a:t>/izduljenoga oblika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3564" y="5471784"/>
            <a:ext cx="732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pričvršćen za kost </a:t>
            </a:r>
            <a:r>
              <a:rPr lang="hr-HR" b="1" dirty="0"/>
              <a:t>tetivom</a:t>
            </a:r>
            <a:r>
              <a:rPr lang="hr-HR" dirty="0"/>
              <a:t> (čvrste i slabo rastezljive)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24254" y="13957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mišić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67947" y="2105891"/>
            <a:ext cx="146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mišićni snop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9455" y="293716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mišićno vlakno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9455" y="367145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mišićne stanice</a:t>
            </a:r>
            <a:endParaRPr lang="en-GB" b="1" dirty="0"/>
          </a:p>
        </p:txBody>
      </p:sp>
      <p:sp>
        <p:nvSpPr>
          <p:cNvPr id="13" name="Down Arrow 12"/>
          <p:cNvSpPr/>
          <p:nvPr/>
        </p:nvSpPr>
        <p:spPr>
          <a:xfrm>
            <a:off x="7342909" y="1765082"/>
            <a:ext cx="155865" cy="340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7342908" y="2601501"/>
            <a:ext cx="155865" cy="340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7342908" y="3330646"/>
            <a:ext cx="155865" cy="340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71192" y="679010"/>
            <a:ext cx="501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ŠTO JE MIŠIĆIMA POTREBNO ZA RAD?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D88EBDC-417D-4026-A16F-79A788589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50" y="1392172"/>
            <a:ext cx="3143937" cy="167180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102574" y="2561035"/>
            <a:ext cx="262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stanično disanje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396983" y="1427181"/>
            <a:ext cx="85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stanica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187915" y="1996876"/>
            <a:ext cx="230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mitohondrij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64950" y="3157175"/>
            <a:ext cx="326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razgradnja hranjivih tvari + kisik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183895" y="4806259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mehanički rad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1336175" y="4109584"/>
            <a:ext cx="168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ENERGIJA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906807" y="3774073"/>
            <a:ext cx="112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glukoza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2936106" y="445985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ugljikov dioksid i voda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4290288" y="3786116"/>
            <a:ext cx="148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glikogen</a:t>
            </a:r>
          </a:p>
        </p:txBody>
      </p:sp>
      <p:sp>
        <p:nvSpPr>
          <p:cNvPr id="18" name="Strelica dolje 17"/>
          <p:cNvSpPr/>
          <p:nvPr/>
        </p:nvSpPr>
        <p:spPr>
          <a:xfrm>
            <a:off x="1758848" y="1774034"/>
            <a:ext cx="167318" cy="28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1765327" y="3838244"/>
            <a:ext cx="167318" cy="28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1765327" y="2341124"/>
            <a:ext cx="167318" cy="28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1780515" y="2927072"/>
            <a:ext cx="167318" cy="28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1780515" y="4540551"/>
            <a:ext cx="167318" cy="28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ulijevo 22"/>
          <p:cNvSpPr/>
          <p:nvPr/>
        </p:nvSpPr>
        <p:spPr>
          <a:xfrm>
            <a:off x="3793082" y="3933360"/>
            <a:ext cx="461554" cy="119948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ulijevo 23"/>
          <p:cNvSpPr/>
          <p:nvPr/>
        </p:nvSpPr>
        <p:spPr>
          <a:xfrm rot="19459501">
            <a:off x="2395430" y="4060749"/>
            <a:ext cx="530912" cy="10260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ulijevo 24"/>
          <p:cNvSpPr/>
          <p:nvPr/>
        </p:nvSpPr>
        <p:spPr>
          <a:xfrm rot="12440502">
            <a:off x="2448525" y="4457649"/>
            <a:ext cx="530912" cy="10260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kstniOkvir 25"/>
          <p:cNvSpPr txBox="1"/>
          <p:nvPr/>
        </p:nvSpPr>
        <p:spPr>
          <a:xfrm>
            <a:off x="940700" y="3400015"/>
            <a:ext cx="214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AEROBNO DISANJE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6387736" y="1421020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ANAEROBNO DISANJE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6803768" y="2079996"/>
            <a:ext cx="185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opskrba tijela energijom </a:t>
            </a:r>
            <a:r>
              <a:rPr lang="hr-HR" b="1" dirty="0"/>
              <a:t>bez</a:t>
            </a:r>
            <a:r>
              <a:rPr lang="hr-HR" dirty="0"/>
              <a:t> prisutnosti kisika</a:t>
            </a:r>
          </a:p>
        </p:txBody>
      </p:sp>
      <p:sp>
        <p:nvSpPr>
          <p:cNvPr id="32" name="TekstniOkvir 31"/>
          <p:cNvSpPr txBox="1"/>
          <p:nvPr/>
        </p:nvSpPr>
        <p:spPr>
          <a:xfrm>
            <a:off x="6913057" y="3355601"/>
            <a:ext cx="175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nakupljanje </a:t>
            </a:r>
            <a:r>
              <a:rPr lang="hr-HR" b="1" dirty="0"/>
              <a:t>mliječne</a:t>
            </a:r>
            <a:r>
              <a:rPr lang="hr-HR" dirty="0"/>
              <a:t> kiseline</a:t>
            </a:r>
          </a:p>
        </p:txBody>
      </p:sp>
      <p:sp>
        <p:nvSpPr>
          <p:cNvPr id="33" name="TekstniOkvir 32"/>
          <p:cNvSpPr txBox="1"/>
          <p:nvPr/>
        </p:nvSpPr>
        <p:spPr>
          <a:xfrm>
            <a:off x="6659770" y="4408463"/>
            <a:ext cx="185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vrućina, umor i bol u mišićima</a:t>
            </a:r>
          </a:p>
        </p:txBody>
      </p:sp>
      <p:sp>
        <p:nvSpPr>
          <p:cNvPr id="34" name="Strelica dolje 33"/>
          <p:cNvSpPr/>
          <p:nvPr/>
        </p:nvSpPr>
        <p:spPr>
          <a:xfrm>
            <a:off x="7435788" y="1793451"/>
            <a:ext cx="167318" cy="28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Strelica dolje 34"/>
          <p:cNvSpPr/>
          <p:nvPr/>
        </p:nvSpPr>
        <p:spPr>
          <a:xfrm>
            <a:off x="7436311" y="3036191"/>
            <a:ext cx="167318" cy="28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Strelica dolje 35"/>
          <p:cNvSpPr/>
          <p:nvPr/>
        </p:nvSpPr>
        <p:spPr>
          <a:xfrm>
            <a:off x="7435788" y="4061925"/>
            <a:ext cx="167318" cy="28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8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9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65760" y="635726"/>
            <a:ext cx="385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KAKO UPRAVLJATI RADOM MIŠIĆA?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74E82-2C30-450F-9899-05ABA8128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19" y="2695002"/>
            <a:ext cx="4998720" cy="331712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599611" y="1956338"/>
            <a:ext cx="301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voljni ili poprečno-prugasti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603862" y="1956338"/>
            <a:ext cx="14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srčani</a:t>
            </a:r>
            <a:r>
              <a:rPr lang="hr-HR" dirty="0"/>
              <a:t>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223657" y="1119904"/>
            <a:ext cx="167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MIŠIĆI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336867" y="1931895"/>
            <a:ext cx="138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glatki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 flipH="1">
            <a:off x="3405051" y="1489236"/>
            <a:ext cx="818606" cy="352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>
            <a:off x="4541519" y="1499971"/>
            <a:ext cx="34834" cy="4074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5042263" y="1497774"/>
            <a:ext cx="844731" cy="4096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jeni pravokutnik 15"/>
          <p:cNvSpPr/>
          <p:nvPr/>
        </p:nvSpPr>
        <p:spPr>
          <a:xfrm>
            <a:off x="2603862" y="1907453"/>
            <a:ext cx="2455818" cy="45257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/>
          <p:cNvSpPr txBox="1"/>
          <p:nvPr/>
        </p:nvSpPr>
        <p:spPr>
          <a:xfrm>
            <a:off x="361405" y="1864005"/>
            <a:ext cx="211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mišići na čiji rad </a:t>
            </a:r>
            <a:r>
              <a:rPr lang="hr-HR" b="1" u="sng" dirty="0">
                <a:solidFill>
                  <a:schemeClr val="accent6">
                    <a:lumMod val="50000"/>
                  </a:schemeClr>
                </a:solidFill>
              </a:rPr>
              <a:t>ne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 možemo utjecati svojom voljom</a:t>
            </a:r>
          </a:p>
        </p:txBody>
      </p:sp>
    </p:spTree>
    <p:extLst>
      <p:ext uri="{BB962C8B-B14F-4D97-AF65-F5344CB8AC3E}">
        <p14:creationId xmlns:p14="http://schemas.microsoft.com/office/powerpoint/2010/main" val="38407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30926" y="722811"/>
            <a:ext cx="627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KAKO SAČUVATI ZDRAVLJE SUSTAVA ORGANA ZA KRETANJE?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3EBFE0-CDA5-4EA4-94AB-E0E8D6A3E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76" y="1406720"/>
            <a:ext cx="3491639" cy="2723449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44138" y="2056261"/>
            <a:ext cx="5216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Kojim bi </a:t>
            </a:r>
            <a:r>
              <a:rPr lang="hr-HR" b="1" dirty="0"/>
              <a:t>postupcima</a:t>
            </a:r>
            <a:r>
              <a:rPr lang="hr-HR" dirty="0"/>
              <a:t> mogao poboljšati kvalitetu života kako bi se izbjegle poteškoće i bolesti sustava organa za kretanje?</a:t>
            </a:r>
          </a:p>
        </p:txBody>
      </p:sp>
      <p:pic>
        <p:nvPicPr>
          <p:cNvPr id="5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1260237"/>
            <a:ext cx="1194036" cy="7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727647" y="3068725"/>
            <a:ext cx="396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pravilno držanje i kretanje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720202" y="346648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vježbanje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727647" y="3835821"/>
            <a:ext cx="283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pravilna prehrana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926080" y="4554583"/>
            <a:ext cx="251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Poteškoće i bolesti: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718560" y="4923915"/>
            <a:ext cx="34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iskrivljena kralježnica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718560" y="5277837"/>
            <a:ext cx="289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uganuće zgloba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718560" y="5662579"/>
            <a:ext cx="242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istezanje mišića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3718560" y="6001091"/>
            <a:ext cx="230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lom kostiju</a:t>
            </a:r>
          </a:p>
        </p:txBody>
      </p:sp>
    </p:spTree>
    <p:extLst>
      <p:ext uri="{BB962C8B-B14F-4D97-AF65-F5344CB8AC3E}">
        <p14:creationId xmlns:p14="http://schemas.microsoft.com/office/powerpoint/2010/main" val="24732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78971" y="653143"/>
            <a:ext cx="276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900170426"/>
              </p:ext>
            </p:extLst>
          </p:nvPr>
        </p:nvGraphicFramePr>
        <p:xfrm>
          <a:off x="1254035" y="1022475"/>
          <a:ext cx="6688182" cy="482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aobljeni pravokutnik 3"/>
          <p:cNvSpPr/>
          <p:nvPr/>
        </p:nvSpPr>
        <p:spPr>
          <a:xfrm>
            <a:off x="3513909" y="1022475"/>
            <a:ext cx="2168434" cy="1102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5446717" y="2433263"/>
            <a:ext cx="2168434" cy="1102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4703751" y="4741034"/>
            <a:ext cx="2168434" cy="1102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1573745" y="2433263"/>
            <a:ext cx="2168434" cy="1102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2323209" y="4741034"/>
            <a:ext cx="2168434" cy="1102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25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425513"/>
            <a:ext cx="9144000" cy="59429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316870" y="633742"/>
            <a:ext cx="42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ČEMU SLUŽI KOSTUR I KAKO JE GRAĐEN?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817D8-91E5-4E53-B253-5D0D1934C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2" y="1003074"/>
            <a:ext cx="2244600" cy="53654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088454" y="1365337"/>
            <a:ext cx="392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potporanj tijelu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029607" y="919857"/>
            <a:ext cx="279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ULOGE KOSTURA: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13331" y="1787068"/>
            <a:ext cx="326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daje čvrstoću i oblik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088454" y="2208799"/>
            <a:ext cx="303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štiti unutarnje organe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725093" y="1154471"/>
            <a:ext cx="1792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KOSTI GLAVE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chemeClr val="bg1"/>
                </a:solidFill>
              </a:rPr>
              <a:t>kosti lubanje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chemeClr val="bg1"/>
                </a:solidFill>
              </a:rPr>
              <a:t>kosti lica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805758" y="1787068"/>
            <a:ext cx="1013989" cy="1898706"/>
          </a:xfrm>
          <a:prstGeom prst="roundRect">
            <a:avLst/>
          </a:prstGeom>
          <a:noFill/>
          <a:ln w="47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805758" y="1003075"/>
            <a:ext cx="1086416" cy="78399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2725092" y="2480650"/>
            <a:ext cx="2326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KOSTI TRUPA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400" dirty="0">
                <a:solidFill>
                  <a:schemeClr val="bg1"/>
                </a:solidFill>
              </a:rPr>
              <a:t>kralježnica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400" dirty="0">
                <a:solidFill>
                  <a:schemeClr val="bg1"/>
                </a:solidFill>
              </a:rPr>
              <a:t>kosti prsnoga koša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400" dirty="0">
                <a:solidFill>
                  <a:schemeClr val="bg1"/>
                </a:solidFill>
              </a:rPr>
              <a:t>zdjelica</a:t>
            </a:r>
          </a:p>
        </p:txBody>
      </p:sp>
      <p:sp>
        <p:nvSpPr>
          <p:cNvPr id="15" name="Elipsa 14"/>
          <p:cNvSpPr/>
          <p:nvPr/>
        </p:nvSpPr>
        <p:spPr>
          <a:xfrm rot="21298603">
            <a:off x="1857211" y="1748590"/>
            <a:ext cx="436149" cy="26943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1348966" y="3496313"/>
            <a:ext cx="620053" cy="28610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/>
          <p:cNvSpPr txBox="1"/>
          <p:nvPr/>
        </p:nvSpPr>
        <p:spPr>
          <a:xfrm>
            <a:off x="2860895" y="4191754"/>
            <a:ext cx="219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KOSTI UDOVA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 animBg="1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425513"/>
            <a:ext cx="9144000" cy="59429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16870" y="633742"/>
            <a:ext cx="42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ČEMU SLUŽI KOSTUR I KAKO JE GRAĐEN?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817D8-91E5-4E53-B253-5D0D1934C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2" y="1003074"/>
            <a:ext cx="2244600" cy="536540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2603662" y="1787069"/>
            <a:ext cx="1792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KOSTI GLAVE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kosti lubanje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kosti lica</a:t>
            </a:r>
          </a:p>
        </p:txBody>
      </p:sp>
      <p:sp>
        <p:nvSpPr>
          <p:cNvPr id="13" name="Elipsa 12"/>
          <p:cNvSpPr/>
          <p:nvPr/>
        </p:nvSpPr>
        <p:spPr>
          <a:xfrm>
            <a:off x="805758" y="1003075"/>
            <a:ext cx="1086416" cy="78399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852657" y="1520982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bg1"/>
                </a:solidFill>
              </a:rPr>
              <a:t>čvrsto povezane kosti lubanje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852657" y="2100404"/>
            <a:ext cx="337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Koji je organ zaštićen u lubanji?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011092" y="4780229"/>
            <a:ext cx="389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Čemu služi jedina pokretna kost na lubanji?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B4502212-3A03-4D17-89D0-43406BE0E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39" y="2724739"/>
            <a:ext cx="2023810" cy="2018581"/>
          </a:xfrm>
          <a:prstGeom prst="rect">
            <a:avLst/>
          </a:prstGeom>
        </p:spPr>
      </p:pic>
      <p:sp>
        <p:nvSpPr>
          <p:cNvPr id="20" name="Strelica udesno 19"/>
          <p:cNvSpPr/>
          <p:nvPr/>
        </p:nvSpPr>
        <p:spPr>
          <a:xfrm rot="20217070">
            <a:off x="6040745" y="4342150"/>
            <a:ext cx="778598" cy="1539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9" grpId="0"/>
      <p:bldP spid="11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-9054" y="425513"/>
            <a:ext cx="9144000" cy="59429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16870" y="633742"/>
            <a:ext cx="42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ČEMU SLUŽI KOSTUR I KAKO JE GRAĐEN?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817D8-91E5-4E53-B253-5D0D1934C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2" y="1003074"/>
            <a:ext cx="2244600" cy="53654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441133" y="523308"/>
            <a:ext cx="392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r-HR" b="1" dirty="0">
                <a:solidFill>
                  <a:prstClr val="white"/>
                </a:solidFill>
                <a:latin typeface="Calibri"/>
              </a:rPr>
              <a:t>potporni </a:t>
            </a:r>
            <a:r>
              <a:rPr lang="hr-HR" dirty="0">
                <a:solidFill>
                  <a:prstClr val="white"/>
                </a:solidFill>
                <a:latin typeface="Calibri"/>
              </a:rPr>
              <a:t>stup kostura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696460" y="2749266"/>
            <a:ext cx="160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KRALJEŽNICA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441133" y="883991"/>
            <a:ext cx="35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kralješka +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hrskavične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pločice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441133" y="1238032"/>
            <a:ext cx="303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štiti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leđnu moždinu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805758" y="1787068"/>
            <a:ext cx="1013989" cy="1898706"/>
          </a:xfrm>
          <a:prstGeom prst="roundRect">
            <a:avLst/>
          </a:prstGeom>
          <a:noFill/>
          <a:ln w="47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432079" y="1598715"/>
            <a:ext cx="349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bg1"/>
                </a:solidFill>
              </a:rPr>
              <a:t>savitljiva </a:t>
            </a:r>
            <a:r>
              <a:rPr lang="hr-HR" dirty="0">
                <a:solidFill>
                  <a:schemeClr val="bg1"/>
                </a:solidFill>
              </a:rPr>
              <a:t>- dvostruko slovo S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631926" y="2259060"/>
            <a:ext cx="293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PRSNI KOŠ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441133" y="2420039"/>
            <a:ext cx="359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bg1"/>
                </a:solidFill>
              </a:rPr>
              <a:t>rebra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bg1"/>
                </a:solidFill>
              </a:rPr>
              <a:t>prsna kost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bg1"/>
                </a:solidFill>
              </a:rPr>
              <a:t>kosti ramenoga pojasa (ključna kost i lopatica)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432078" y="3504952"/>
            <a:ext cx="371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chemeClr val="bg1"/>
                </a:solidFill>
              </a:rPr>
              <a:t>štite</a:t>
            </a:r>
            <a:r>
              <a:rPr lang="hr-HR" dirty="0">
                <a:solidFill>
                  <a:schemeClr val="bg1"/>
                </a:solidFill>
              </a:rPr>
              <a:t> organe dišnoga i </a:t>
            </a:r>
            <a:r>
              <a:rPr lang="hr-HR" dirty="0" err="1">
                <a:solidFill>
                  <a:schemeClr val="bg1"/>
                </a:solidFill>
              </a:rPr>
              <a:t>srčanožilnoga</a:t>
            </a:r>
            <a:r>
              <a:rPr lang="hr-HR" dirty="0">
                <a:solidFill>
                  <a:schemeClr val="bg1"/>
                </a:solidFill>
              </a:rPr>
              <a:t> sustava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2813761" y="3816183"/>
            <a:ext cx="1240324" cy="38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ZDJELICA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5558828" y="4535786"/>
            <a:ext cx="291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1"/>
                </a:solidFill>
              </a:rPr>
              <a:t>najmasivniji dio kostura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5604096" y="4920289"/>
            <a:ext cx="332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bg1"/>
                </a:solidFill>
              </a:rPr>
              <a:t>pomaže</a:t>
            </a:r>
            <a:r>
              <a:rPr lang="hr-HR" dirty="0">
                <a:solidFill>
                  <a:schemeClr val="bg1"/>
                </a:solidFill>
              </a:rPr>
              <a:t> pri hodanju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5625938" y="5279929"/>
            <a:ext cx="332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bg1"/>
                </a:solidFill>
              </a:rPr>
              <a:t>štiti</a:t>
            </a:r>
            <a:r>
              <a:rPr lang="hr-HR" dirty="0">
                <a:solidFill>
                  <a:schemeClr val="bg1"/>
                </a:solidFill>
              </a:rPr>
              <a:t> unutarnje organe donjega dijela trupa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2446019" y="1358210"/>
            <a:ext cx="177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KOSTI TRUPA</a:t>
            </a:r>
          </a:p>
        </p:txBody>
      </p:sp>
      <p:sp>
        <p:nvSpPr>
          <p:cNvPr id="25" name="Strelica ulijevo 24"/>
          <p:cNvSpPr/>
          <p:nvPr/>
        </p:nvSpPr>
        <p:spPr>
          <a:xfrm>
            <a:off x="1360173" y="2903353"/>
            <a:ext cx="1262697" cy="7523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 ulijevo 25"/>
          <p:cNvSpPr/>
          <p:nvPr/>
        </p:nvSpPr>
        <p:spPr>
          <a:xfrm>
            <a:off x="1576351" y="2414284"/>
            <a:ext cx="1046520" cy="9725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Strelica ulijevo 26"/>
          <p:cNvSpPr/>
          <p:nvPr/>
        </p:nvSpPr>
        <p:spPr>
          <a:xfrm rot="1441357">
            <a:off x="1497913" y="3503424"/>
            <a:ext cx="1384969" cy="802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78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414356"/>
            <a:ext cx="9144000" cy="59429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16870" y="633742"/>
            <a:ext cx="42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ČEMU SLUŽI KOSTUR I KAKO JE GRAĐEN?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817D8-91E5-4E53-B253-5D0D1934C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2" y="1003074"/>
            <a:ext cx="2244600" cy="5365400"/>
          </a:xfrm>
          <a:prstGeom prst="rect">
            <a:avLst/>
          </a:prstGeom>
        </p:spPr>
      </p:pic>
      <p:sp>
        <p:nvSpPr>
          <p:cNvPr id="15" name="Elipsa 14"/>
          <p:cNvSpPr/>
          <p:nvPr/>
        </p:nvSpPr>
        <p:spPr>
          <a:xfrm rot="21298603">
            <a:off x="1857211" y="1748590"/>
            <a:ext cx="436149" cy="26943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1348966" y="3496313"/>
            <a:ext cx="620053" cy="28610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3476531" y="1926528"/>
            <a:ext cx="219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KOSTI UDOVA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476531" y="2249693"/>
            <a:ext cx="362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bg1"/>
                </a:solidFill>
              </a:rPr>
              <a:t>povezane s kostima trupa preko </a:t>
            </a:r>
            <a:r>
              <a:rPr lang="hr-HR" b="1" dirty="0">
                <a:solidFill>
                  <a:schemeClr val="bg1"/>
                </a:solidFill>
              </a:rPr>
              <a:t>ramenoga</a:t>
            </a:r>
            <a:r>
              <a:rPr lang="hr-HR" dirty="0">
                <a:solidFill>
                  <a:schemeClr val="bg1"/>
                </a:solidFill>
              </a:rPr>
              <a:t> i </a:t>
            </a:r>
            <a:r>
              <a:rPr lang="hr-HR" b="1" dirty="0">
                <a:solidFill>
                  <a:schemeClr val="bg1"/>
                </a:solidFill>
              </a:rPr>
              <a:t>zdjeličnoga</a:t>
            </a:r>
            <a:r>
              <a:rPr lang="hr-HR" dirty="0">
                <a:solidFill>
                  <a:schemeClr val="bg1"/>
                </a:solidFill>
              </a:rPr>
              <a:t> pojasa</a:t>
            </a:r>
          </a:p>
        </p:txBody>
      </p:sp>
    </p:spTree>
    <p:extLst>
      <p:ext uri="{BB962C8B-B14F-4D97-AF65-F5344CB8AC3E}">
        <p14:creationId xmlns:p14="http://schemas.microsoft.com/office/powerpoint/2010/main" val="11161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3F9D066-7647-4DE3-AA59-4EE1978DB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65" y="1812747"/>
            <a:ext cx="3739189" cy="233374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34978" y="570368"/>
            <a:ext cx="44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KAKO SU KOSTI MEĐUSOBNO POVEZANE?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D9164-6051-4B03-B0AB-C90FF8405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573" y="1812747"/>
            <a:ext cx="2850795" cy="264669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1D19AB0-A823-41F0-ABF5-E7D38C987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01" y="1786819"/>
            <a:ext cx="2317539" cy="264669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70780" y="1276539"/>
            <a:ext cx="24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KOSTI LUBANJE</a:t>
            </a:r>
          </a:p>
        </p:txBody>
      </p:sp>
      <p:sp>
        <p:nvSpPr>
          <p:cNvPr id="7" name="Elipsa 6"/>
          <p:cNvSpPr/>
          <p:nvPr/>
        </p:nvSpPr>
        <p:spPr>
          <a:xfrm>
            <a:off x="1122630" y="1786819"/>
            <a:ext cx="724277" cy="5160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470780" y="4626321"/>
            <a:ext cx="253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b="1" dirty="0"/>
              <a:t>čvrsta, nepomična veza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847240" y="1276539"/>
            <a:ext cx="221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PRSNI KOŠ</a:t>
            </a:r>
          </a:p>
        </p:txBody>
      </p:sp>
      <p:sp>
        <p:nvSpPr>
          <p:cNvPr id="10" name="Elipsa 9"/>
          <p:cNvSpPr/>
          <p:nvPr/>
        </p:nvSpPr>
        <p:spPr>
          <a:xfrm>
            <a:off x="4944244" y="3351560"/>
            <a:ext cx="724277" cy="5160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3159659" y="4626321"/>
            <a:ext cx="2146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b="1" dirty="0"/>
              <a:t>elastična veza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020554" y="1269538"/>
            <a:ext cx="21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KOSTI RUKU I NOGU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6020554" y="4017057"/>
            <a:ext cx="248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zglob</a:t>
            </a:r>
          </a:p>
        </p:txBody>
      </p:sp>
      <p:sp>
        <p:nvSpPr>
          <p:cNvPr id="18" name="Elipsa 17"/>
          <p:cNvSpPr/>
          <p:nvPr/>
        </p:nvSpPr>
        <p:spPr>
          <a:xfrm>
            <a:off x="5957179" y="3888463"/>
            <a:ext cx="724277" cy="5160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6192570" y="4626321"/>
            <a:ext cx="277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b="1" dirty="0"/>
              <a:t>čvrste elastične veze - daju čvrstoću i pokretljivost zglobu</a:t>
            </a:r>
          </a:p>
        </p:txBody>
      </p:sp>
      <p:sp>
        <p:nvSpPr>
          <p:cNvPr id="20" name="Elipsa 19"/>
          <p:cNvSpPr/>
          <p:nvPr/>
        </p:nvSpPr>
        <p:spPr>
          <a:xfrm>
            <a:off x="7023140" y="3585156"/>
            <a:ext cx="724277" cy="5160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086514" y="1717977"/>
            <a:ext cx="724277" cy="5160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kstniOkvir 21"/>
          <p:cNvSpPr txBox="1"/>
          <p:nvPr/>
        </p:nvSpPr>
        <p:spPr>
          <a:xfrm>
            <a:off x="6192570" y="5189418"/>
            <a:ext cx="277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b="1" dirty="0"/>
              <a:t>zajedno s tekućinom smanjuje trenje pri pokretu</a:t>
            </a:r>
          </a:p>
        </p:txBody>
      </p:sp>
    </p:spTree>
    <p:extLst>
      <p:ext uri="{BB962C8B-B14F-4D97-AF65-F5344CB8AC3E}">
        <p14:creationId xmlns:p14="http://schemas.microsoft.com/office/powerpoint/2010/main" val="27451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7" grpId="0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994ADF8-8E87-410B-A0BD-37B2BEC3D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2790"/>
            <a:ext cx="6895624" cy="318342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34979" y="588475"/>
            <a:ext cx="380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SASTAV KOSTI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764" y="1265321"/>
            <a:ext cx="74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KOST: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8764" y="1634653"/>
            <a:ext cx="44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hr-HR" b="1" dirty="0">
                <a:solidFill>
                  <a:prstClr val="black"/>
                </a:solidFill>
              </a:rPr>
              <a:t>živa,</a:t>
            </a:r>
            <a:r>
              <a:rPr lang="hr-HR" dirty="0">
                <a:solidFill>
                  <a:prstClr val="black"/>
                </a:solidFill>
              </a:rPr>
              <a:t> prokrvljena, prožeta živcima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64" y="192602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izvana: </a:t>
            </a:r>
            <a:r>
              <a:rPr lang="hr-HR" b="1" dirty="0"/>
              <a:t>čvrsta,</a:t>
            </a:r>
            <a:r>
              <a:rPr lang="hr-HR" dirty="0"/>
              <a:t> zbijena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8764" y="224709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središnji dio: </a:t>
            </a:r>
            <a:r>
              <a:rPr lang="hr-HR" b="1" dirty="0"/>
              <a:t>spužvast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763" y="2553311"/>
            <a:ext cx="469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središnja šupljina ispunjena </a:t>
            </a:r>
            <a:r>
              <a:rPr lang="hr-HR" b="1" dirty="0"/>
              <a:t>koštanom srži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25946" y="2564293"/>
            <a:ext cx="356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stvara </a:t>
            </a:r>
            <a:r>
              <a:rPr lang="hr-HR" b="1" dirty="0"/>
              <a:t>krvne</a:t>
            </a:r>
            <a:r>
              <a:rPr lang="hr-HR" dirty="0"/>
              <a:t> stanice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4959925" y="2727022"/>
            <a:ext cx="471057" cy="74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2"/>
          <p:cNvSpPr txBox="1"/>
          <p:nvPr/>
        </p:nvSpPr>
        <p:spPr>
          <a:xfrm>
            <a:off x="2781608" y="2289412"/>
            <a:ext cx="380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KOŠTANE STANICE IZLUČUJU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994ADF8-8E87-410B-A0BD-37B2BEC3D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52" y="4414611"/>
            <a:ext cx="4272275" cy="1972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799" y="2946508"/>
            <a:ext cx="27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MINERALNE TVARI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799" y="3229043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(soli kalcija i fosfora)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9928" y="2922896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KOLAGEN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48345" y="3916189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daju </a:t>
            </a:r>
            <a:r>
              <a:rPr lang="hr-HR" b="1" dirty="0"/>
              <a:t>čvrstoću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51218" y="3602433"/>
            <a:ext cx="306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daje elastičnost i gipkost</a:t>
            </a:r>
            <a:endParaRPr lang="en-GB" dirty="0"/>
          </a:p>
        </p:txBody>
      </p:sp>
      <p:sp>
        <p:nvSpPr>
          <p:cNvPr id="9" name="TekstniOkvir 2"/>
          <p:cNvSpPr txBox="1"/>
          <p:nvPr/>
        </p:nvSpPr>
        <p:spPr>
          <a:xfrm>
            <a:off x="334979" y="588475"/>
            <a:ext cx="380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SASTAV KOSTI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094509"/>
            <a:ext cx="581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 kojim bi </a:t>
            </a:r>
            <a:r>
              <a:rPr lang="hr-HR" b="1" dirty="0"/>
              <a:t>čimbenicima </a:t>
            </a:r>
            <a:r>
              <a:rPr lang="hr-HR" dirty="0"/>
              <a:t>mogao ovisiti sastav kostiju?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491550"/>
            <a:ext cx="806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OKOŠTAVANJE</a:t>
            </a:r>
            <a:r>
              <a:rPr lang="hr-HR" dirty="0"/>
              <a:t>: postupna zamjena hrskavičnoga tkiva koštanim, može trajati do 25. godine čovjekova života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85164" y="4613564"/>
            <a:ext cx="296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u međustaničnoj tvari nalazi se i </a:t>
            </a:r>
            <a:r>
              <a:rPr lang="hr-HR" b="1" dirty="0"/>
              <a:t>VODA</a:t>
            </a:r>
            <a:endParaRPr lang="en-GB" b="1" dirty="0"/>
          </a:p>
        </p:txBody>
      </p:sp>
      <p:sp>
        <p:nvSpPr>
          <p:cNvPr id="14" name="Down Arrow 13"/>
          <p:cNvSpPr/>
          <p:nvPr/>
        </p:nvSpPr>
        <p:spPr>
          <a:xfrm>
            <a:off x="5281736" y="2689522"/>
            <a:ext cx="193964" cy="256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3034144" y="2689522"/>
            <a:ext cx="193964" cy="256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5309720" y="3280743"/>
            <a:ext cx="193964" cy="256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3034144" y="3659203"/>
            <a:ext cx="193964" cy="256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7" y="600902"/>
            <a:ext cx="1194036" cy="7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4734D-8BCF-4266-8DFE-12D41490D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4" y="1189730"/>
            <a:ext cx="2660072" cy="3516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8764" y="700491"/>
            <a:ext cx="4128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MIŠIĆI I POKRET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8764" y="4950870"/>
            <a:ext cx="251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 </a:t>
            </a:r>
            <a:r>
              <a:rPr lang="hr-HR" b="1" dirty="0"/>
              <a:t>sustav </a:t>
            </a:r>
            <a:r>
              <a:rPr lang="hr-HR" dirty="0"/>
              <a:t>čine svi mišići u tijelu zajedno?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A56FF-33FC-4E3D-A648-546ADB889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237" y="1787237"/>
            <a:ext cx="4619625" cy="2777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2182" y="4380257"/>
            <a:ext cx="43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mišići pokretima upravljaju </a:t>
            </a:r>
            <a:r>
              <a:rPr lang="hr-HR" b="1" dirty="0"/>
              <a:t>u paru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02182" y="4701065"/>
            <a:ext cx="449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rade </a:t>
            </a:r>
            <a:r>
              <a:rPr lang="hr-HR" b="1" dirty="0"/>
              <a:t>koordinirano</a:t>
            </a:r>
            <a:r>
              <a:rPr lang="hr-HR" dirty="0"/>
              <a:t>: dok se jedan steže, drugi se opušta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25091" y="63573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sposobnosti </a:t>
            </a:r>
            <a:r>
              <a:rPr lang="hr-HR" dirty="0"/>
              <a:t>mišića: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50672" y="1005064"/>
            <a:ext cx="361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skraćivanje i stezljivost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73091" y="1005064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podražljivost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602182" y="1417905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elastičnost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57798" y="1417905"/>
            <a:ext cx="200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dirty="0"/>
              <a:t>izdržljivost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50672" y="5412535"/>
            <a:ext cx="235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MIŠIĆNI TONUS: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0673" y="5781867"/>
            <a:ext cx="428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b="1" dirty="0"/>
              <a:t>stanje </a:t>
            </a:r>
            <a:r>
              <a:rPr lang="hr-HR" dirty="0"/>
              <a:t>napetosti koja drži mišiće spremnima za pokret</a:t>
            </a:r>
            <a:endParaRPr lang="en-GB" dirty="0"/>
          </a:p>
        </p:txBody>
      </p:sp>
      <p:pic>
        <p:nvPicPr>
          <p:cNvPr id="15" name="Picture 3" descr="F:\Smile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6911"/>
            <a:ext cx="1194036" cy="7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556</Words>
  <Application>Microsoft Office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Bitter</vt:lpstr>
      <vt:lpstr>Calibri</vt:lpstr>
      <vt:lpstr>Calibri Light</vt:lpstr>
      <vt:lpstr>Courier New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Ljubljanica</dc:creator>
  <cp:lastModifiedBy>Ana Kodžoman</cp:lastModifiedBy>
  <cp:revision>25</cp:revision>
  <dcterms:created xsi:type="dcterms:W3CDTF">2019-06-18T05:26:22Z</dcterms:created>
  <dcterms:modified xsi:type="dcterms:W3CDTF">2019-08-30T06:17:01Z</dcterms:modified>
</cp:coreProperties>
</file>